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2"/>
  </p:notesMasterIdLst>
  <p:sldIdLst>
    <p:sldId id="256" r:id="rId2"/>
    <p:sldId id="261" r:id="rId3"/>
    <p:sldId id="262" r:id="rId4"/>
    <p:sldId id="323" r:id="rId5"/>
    <p:sldId id="257" r:id="rId6"/>
    <p:sldId id="259" r:id="rId7"/>
    <p:sldId id="360" r:id="rId8"/>
    <p:sldId id="316" r:id="rId9"/>
    <p:sldId id="290" r:id="rId10"/>
    <p:sldId id="276" r:id="rId11"/>
    <p:sldId id="271" r:id="rId12"/>
    <p:sldId id="265" r:id="rId13"/>
    <p:sldId id="266" r:id="rId14"/>
    <p:sldId id="275" r:id="rId15"/>
    <p:sldId id="277" r:id="rId16"/>
    <p:sldId id="280" r:id="rId17"/>
    <p:sldId id="282" r:id="rId18"/>
    <p:sldId id="281" r:id="rId19"/>
    <p:sldId id="283" r:id="rId20"/>
    <p:sldId id="285" r:id="rId21"/>
    <p:sldId id="291" r:id="rId22"/>
    <p:sldId id="314" r:id="rId23"/>
    <p:sldId id="315" r:id="rId24"/>
    <p:sldId id="286" r:id="rId25"/>
    <p:sldId id="324" r:id="rId26"/>
    <p:sldId id="284" r:id="rId27"/>
    <p:sldId id="292" r:id="rId28"/>
    <p:sldId id="358" r:id="rId29"/>
    <p:sldId id="293" r:id="rId30"/>
    <p:sldId id="294" r:id="rId31"/>
    <p:sldId id="295" r:id="rId32"/>
    <p:sldId id="296" r:id="rId33"/>
    <p:sldId id="317" r:id="rId34"/>
    <p:sldId id="318" r:id="rId35"/>
    <p:sldId id="321" r:id="rId36"/>
    <p:sldId id="320" r:id="rId37"/>
    <p:sldId id="322" r:id="rId38"/>
    <p:sldId id="274" r:id="rId39"/>
    <p:sldId id="319" r:id="rId40"/>
    <p:sldId id="359" r:id="rId41"/>
  </p:sldIdLst>
  <p:sldSz cx="12192000" cy="6858000"/>
  <p:notesSz cx="7104063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æ·±è²æ ·å¼ 1 - å¼ºè°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ä¸­åº¦æ ·å¼ 2 - å¼ºè°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87" d="100"/>
          <a:sy n="87" d="100"/>
        </p:scale>
        <p:origin x="51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41" d="100"/>
          <a:sy n="41" d="100"/>
        </p:scale>
        <p:origin x="1794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52926C-4443-4327-8BFF-11A5FE88CA82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57F998-87C8-43B2-9908-AB796083FD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869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507cb7f4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507cb7f4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(A) Dose response assays for 5FC with different C. auris clinical isolates. The lines represented predicted fitting curves using a four-parameter model from the </a:t>
            </a:r>
            <a:r>
              <a:rPr lang="en-GB" dirty="0" err="1"/>
              <a:t>drc</a:t>
            </a:r>
            <a:r>
              <a:rPr lang="en-GB" dirty="0"/>
              <a:t> R package. (B) Rapid evolution of 5FC resistance in MDR C. auris strains. (C) Principal component analysis (PCA) of 5FC-resistant and 5FC-sensitive clones based on gene expression data. 1133/P/13R–wild-type strain (WT); R1-R6: in vitro adapted 5FC-resistant clones; T1: clone showing 5FC tolerance; S1: 5FC-sensitive clone. (D) PCA for single nucleotide polymorphisms (SNPs) passing specific filtering criteria. (E) Comparative SNP profiling of C. auris strains against the susceptible wild type control (WT) strain; 1: refers to genotype-matching alternate allele compared to reference genome; 0: genotype is the same as the reference allele in the C. auris B8441 strain. Empty white spaces illustrate missing or unidentified genotypes in corresponding samples. The </a:t>
            </a:r>
            <a:r>
              <a:rPr lang="en-GB" dirty="0" err="1"/>
              <a:t>color</a:t>
            </a:r>
            <a:r>
              <a:rPr lang="en-GB" dirty="0"/>
              <a:t> bar on the right shows the number of alternate-supporting reads covered for a specific variant. At least three biological replicates were performed for MIC quantification and RNA-</a:t>
            </a:r>
            <a:r>
              <a:rPr lang="en-GB" dirty="0" err="1"/>
              <a:t>seq</a:t>
            </a:r>
            <a:r>
              <a:rPr lang="en-GB" dirty="0"/>
              <a:t> experiments.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266622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507cb7f4e5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507cb7f4e5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FIG 5 The 5FC tolerance is associated with gene expression profiles.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arenBoth"/>
            </a:pPr>
            <a:r>
              <a:rPr lang="en-GB" dirty="0"/>
              <a:t>MIC assays for strains exhibiting 5FC tolerance. Three biological replicates were performed. </a:t>
            </a:r>
          </a:p>
          <a:p>
            <a:pPr marL="228600" lvl="0" indent="-228600" algn="l" rtl="0">
              <a:spcBef>
                <a:spcPts val="0"/>
              </a:spcBef>
              <a:spcAft>
                <a:spcPts val="0"/>
              </a:spcAft>
              <a:buAutoNum type="alphaUcParenBoth"/>
            </a:pPr>
            <a:r>
              <a:rPr lang="en-GB" dirty="0"/>
              <a:t>Heatmap with hierarchical clustering of comparisons between tolerant and sensitive strains. Circle dots indicate differentially expressed genes (adjusted P-value &lt; 0.05).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(C and D) Gene ontology (GO) enrichment analysis using the </a:t>
            </a:r>
            <a:r>
              <a:rPr lang="en-GB" dirty="0" err="1"/>
              <a:t>enrichGO</a:t>
            </a:r>
            <a:r>
              <a:rPr lang="en-GB" dirty="0"/>
              <a:t> function from the </a:t>
            </a:r>
            <a:r>
              <a:rPr lang="en-GB" dirty="0" err="1"/>
              <a:t>clusterProfiler</a:t>
            </a:r>
            <a:r>
              <a:rPr lang="en-GB" dirty="0"/>
              <a:t> R package. Upregulated (C) and downregulated (D) genes between T1 and S1 are shown. Cellular component terms are visualized.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1997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3507cb7f4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3507cb7f4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1_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415600" y="28678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5448179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219932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E934FF-F4E1-47C5-9CA5-30A81DDE2BE4}" type="datetimeFigureOut">
              <a:rPr lang="en-US" smtClean="0"/>
              <a:t>11/19/2025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561BA9-CDCF-4958-B8AB-66F3BF063E1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hyperlink" Target="mailto:loilp@bvtn.org.vn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647250"/>
            <a:ext cx="9144000" cy="2387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</a:pPr>
            <a:r>
              <a:rPr lang="en-US" altLang="en-US" sz="4400" b="1" dirty="0"/>
              <a:t>Data visualization</a:t>
            </a:r>
            <a:br>
              <a:rPr lang="en-US" altLang="en-US" sz="4400" b="1" dirty="0"/>
            </a:br>
            <a:r>
              <a:rPr lang="en-US" altLang="en-US" sz="4400" b="1" dirty="0"/>
              <a:t>(</a:t>
            </a:r>
            <a:r>
              <a:rPr lang="en-US" altLang="en-US" sz="4400" b="1" dirty="0" err="1"/>
              <a:t>Trực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quan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hóa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dữ</a:t>
            </a:r>
            <a:r>
              <a:rPr lang="en-US" altLang="en-US" sz="4400" b="1" dirty="0"/>
              <a:t> </a:t>
            </a:r>
            <a:r>
              <a:rPr lang="en-US" altLang="en-US" sz="4400" b="1" dirty="0" err="1"/>
              <a:t>liệu</a:t>
            </a:r>
            <a:r>
              <a:rPr lang="en-US" altLang="en-US" sz="4400" b="1" dirty="0"/>
              <a:t>)</a:t>
            </a:r>
            <a:br>
              <a:rPr lang="en-US" altLang="en-US" sz="4400" b="1" dirty="0">
                <a:solidFill>
                  <a:srgbClr val="0070C0"/>
                </a:solidFill>
              </a:rPr>
            </a:br>
            <a:br>
              <a:rPr lang="en-US" altLang="en-US" sz="4400" dirty="0"/>
            </a:br>
            <a:r>
              <a:rPr lang="en-US" altLang="en-US" sz="5400" b="1" dirty="0">
                <a:solidFill>
                  <a:srgbClr val="0070C0"/>
                </a:solidFill>
              </a:rPr>
              <a:t>Lecture 1: Introduction</a:t>
            </a:r>
            <a:endParaRPr lang="en-US" altLang="en-US" sz="4400" b="1" dirty="0">
              <a:solidFill>
                <a:srgbClr val="0070C0"/>
              </a:solidFill>
            </a:endParaRPr>
          </a:p>
        </p:txBody>
      </p:sp>
      <p:pic>
        <p:nvPicPr>
          <p:cNvPr id="4" name="Google Shape;56;p13">
            <a:extLst>
              <a:ext uri="{FF2B5EF4-FFF2-40B4-BE49-F238E27FC236}">
                <a16:creationId xmlns:a16="http://schemas.microsoft.com/office/drawing/2014/main" id="{C03D95D7-1314-10C2-AF7D-8881FDE9103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228789" y="214774"/>
            <a:ext cx="1216730" cy="11978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57;p13">
            <a:extLst>
              <a:ext uri="{FF2B5EF4-FFF2-40B4-BE49-F238E27FC236}">
                <a16:creationId xmlns:a16="http://schemas.microsoft.com/office/drawing/2014/main" id="{D3EC5413-2DF1-247B-F592-738C43314FF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34086" y="132643"/>
            <a:ext cx="1216730" cy="128002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A0D07C-4F55-AD4D-C5D1-0BD5BCFFEB39}"/>
              </a:ext>
            </a:extLst>
          </p:cNvPr>
          <p:cNvSpPr txBox="1"/>
          <p:nvPr/>
        </p:nvSpPr>
        <p:spPr>
          <a:xfrm>
            <a:off x="2272306" y="432560"/>
            <a:ext cx="7506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0070C0"/>
                </a:solidFill>
              </a:rPr>
              <a:t>Sinh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hoạt</a:t>
            </a:r>
            <a:r>
              <a:rPr lang="en-GB" sz="2400" b="1" dirty="0">
                <a:solidFill>
                  <a:srgbClr val="0070C0"/>
                </a:solidFill>
              </a:rPr>
              <a:t> Khoa </a:t>
            </a:r>
            <a:r>
              <a:rPr lang="en-GB" sz="2400" b="1" dirty="0" err="1">
                <a:solidFill>
                  <a:srgbClr val="0070C0"/>
                </a:solidFill>
              </a:rPr>
              <a:t>học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hàng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tuần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tại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bệnh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viện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Thống</a:t>
            </a:r>
            <a:r>
              <a:rPr lang="en-GB" sz="2400" b="1" dirty="0">
                <a:solidFill>
                  <a:srgbClr val="0070C0"/>
                </a:solidFill>
              </a:rPr>
              <a:t> </a:t>
            </a:r>
            <a:r>
              <a:rPr lang="en-GB" sz="2400" b="1" dirty="0" err="1">
                <a:solidFill>
                  <a:srgbClr val="0070C0"/>
                </a:solidFill>
              </a:rPr>
              <a:t>Nhất</a:t>
            </a:r>
            <a:endParaRPr lang="en-US" sz="2400" b="1" dirty="0">
              <a:solidFill>
                <a:srgbClr val="0070C0"/>
              </a:solidFill>
            </a:endParaRPr>
          </a:p>
        </p:txBody>
      </p:sp>
      <p:sp>
        <p:nvSpPr>
          <p:cNvPr id="9" name="Google Shape;55;p13">
            <a:extLst>
              <a:ext uri="{FF2B5EF4-FFF2-40B4-BE49-F238E27FC236}">
                <a16:creationId xmlns:a16="http://schemas.microsoft.com/office/drawing/2014/main" id="{4922E2BC-656C-ECB0-5619-CBFD2D6F7335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835700" y="5092436"/>
            <a:ext cx="8520600" cy="10786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Nov 19 2025</a:t>
            </a:r>
            <a:endParaRPr sz="16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ctr" rtl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440"/>
              <a:buNone/>
            </a:pPr>
            <a: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Phuc-Loi Luu, PhD </a:t>
            </a:r>
          </a:p>
          <a:p>
            <a:pPr>
              <a:lnSpc>
                <a:spcPct val="140000"/>
              </a:lnSpc>
              <a:spcBef>
                <a:spcPts val="0"/>
              </a:spcBef>
              <a:buSzPts val="440"/>
            </a:pPr>
            <a: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Email: </a:t>
            </a:r>
            <a: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loilp@bvtn.org.vn</a:t>
            </a:r>
            <a:b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Zalo: 0901802182</a:t>
            </a:r>
            <a:br>
              <a:rPr lang="en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Khoa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Sức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khỏe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Lão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Bệnh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viện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16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endParaRPr lang="en-US" sz="1600" b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Google Shape;59;p13" title="Profile.jpg">
            <a:extLst>
              <a:ext uri="{FF2B5EF4-FFF2-40B4-BE49-F238E27FC236}">
                <a16:creationId xmlns:a16="http://schemas.microsoft.com/office/drawing/2014/main" id="{8D084AFF-18A5-E698-107B-C643DA4288B8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84921" y="3944735"/>
            <a:ext cx="1763370" cy="1837339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03737"/>
          </a:xfrm>
        </p:spPr>
        <p:txBody>
          <a:bodyPr>
            <a:normAutofit/>
          </a:bodyPr>
          <a:lstStyle/>
          <a:p>
            <a:pPr algn="ctr"/>
            <a:r>
              <a:rPr lang="en-US" alt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Forest plot vs matrix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3405" y="2132330"/>
            <a:ext cx="5592445" cy="361442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0605" y="1478915"/>
            <a:ext cx="4380865" cy="438086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6989445" y="6045200"/>
            <a:ext cx="493204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http://www.sthda.com/english/wiki/scatter-plot-matrices-r-base-graphs</a:t>
            </a:r>
          </a:p>
        </p:txBody>
      </p:sp>
      <p:sp>
        <p:nvSpPr>
          <p:cNvPr id="7" name="Text Box 6"/>
          <p:cNvSpPr txBox="1"/>
          <p:nvPr/>
        </p:nvSpPr>
        <p:spPr>
          <a:xfrm>
            <a:off x="573405" y="6045200"/>
            <a:ext cx="451675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https://en.wikipedia.org/wiki/Forest_plot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1216515" y="199416"/>
            <a:ext cx="9575055" cy="602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>
              <a:buSzPts val="990"/>
            </a:pPr>
            <a:r>
              <a:rPr lang="en" sz="32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vitro </a:t>
            </a:r>
            <a:r>
              <a:rPr lang="en" sz="3200" b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of 5FC resistance in </a:t>
            </a:r>
            <a:r>
              <a:rPr lang="en" sz="3200" b="1" i="1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C. auris</a:t>
            </a:r>
            <a:endParaRPr sz="3200" b="1" i="1" dirty="0">
              <a:solidFill>
                <a:srgbClr val="7030A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3">
            <a:alphaModFix/>
          </a:blip>
          <a:srcRect l="48144" t="66903"/>
          <a:stretch/>
        </p:blipFill>
        <p:spPr>
          <a:xfrm>
            <a:off x="747080" y="4181741"/>
            <a:ext cx="3316920" cy="2676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 rotWithShape="1">
          <a:blip r:embed="rId3">
            <a:alphaModFix/>
          </a:blip>
          <a:srcRect r="50262" b="61480"/>
          <a:stretch/>
        </p:blipFill>
        <p:spPr>
          <a:xfrm>
            <a:off x="801816" y="994774"/>
            <a:ext cx="3196648" cy="3095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71;p15">
            <a:extLst>
              <a:ext uri="{FF2B5EF4-FFF2-40B4-BE49-F238E27FC236}">
                <a16:creationId xmlns:a16="http://schemas.microsoft.com/office/drawing/2014/main" id="{C5FABE3C-40CC-C20D-BDCC-778E5BC254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51823" b="40620"/>
          <a:stretch/>
        </p:blipFill>
        <p:spPr>
          <a:xfrm>
            <a:off x="4591039" y="994774"/>
            <a:ext cx="3657781" cy="549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71;p15">
            <a:extLst>
              <a:ext uri="{FF2B5EF4-FFF2-40B4-BE49-F238E27FC236}">
                <a16:creationId xmlns:a16="http://schemas.microsoft.com/office/drawing/2014/main" id="{4A200345-F48A-38A5-802D-C3870C46C9D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39084" r="53593"/>
          <a:stretch/>
        </p:blipFill>
        <p:spPr>
          <a:xfrm>
            <a:off x="8838007" y="994773"/>
            <a:ext cx="3013496" cy="5293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0374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69735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Dashboard with </a:t>
            </a:r>
            <a:r>
              <a:rPr lang="en-US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Tyk</a:t>
            </a:r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/Tableau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r="986"/>
          <a:stretch>
            <a:fillRect/>
          </a:stretch>
        </p:blipFill>
        <p:spPr>
          <a:xfrm>
            <a:off x="3032760" y="1360613"/>
            <a:ext cx="5991860" cy="495300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9075" y="6557645"/>
            <a:ext cx="6240145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https://www.youtube.com/watch?v=BmInbeEkDPs&amp;list=PLjCJtqjjSdAf9_xJzdaakpGKGBO8rGs-c&amp;index=9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68070"/>
          </a:xfrm>
        </p:spPr>
        <p:txBody>
          <a:bodyPr>
            <a:normAutofit/>
          </a:bodyPr>
          <a:lstStyle/>
          <a:p>
            <a:pPr algn="ctr"/>
            <a:r>
              <a:rPr lang="en-US" altLang="en-US" sz="40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visualization for machine learning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0215" y="4140200"/>
            <a:ext cx="3716020" cy="2651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25" y="1589405"/>
            <a:ext cx="3124200" cy="222821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250" y="1589405"/>
            <a:ext cx="2095500" cy="2095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7590" y="4140200"/>
            <a:ext cx="2497455" cy="2219325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847590" y="6515735"/>
            <a:ext cx="254000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10.1080/10705511.2015.1077335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5430" y="1691005"/>
            <a:ext cx="3954145" cy="356425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7745095" y="5240655"/>
            <a:ext cx="417703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Speed curve smoothing: (top) speed curve before smoothing, (bottom) speed curve after smoothing.</a:t>
            </a:r>
          </a:p>
          <a:p>
            <a:pPr algn="just"/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https://hal.archives-ouvertes.fr/tel-01094740/file/RimSlamaThesis2014.pdf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Amination plot </a:t>
            </a:r>
          </a:p>
        </p:txBody>
      </p:sp>
      <p:pic>
        <p:nvPicPr>
          <p:cNvPr id="8" name="Content Placeholder 7" descr="1_Tm4ko5TFpsN7KLSEYxLa9w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77025" y="1781810"/>
            <a:ext cx="4351655" cy="435165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7480" y="1734820"/>
            <a:ext cx="4406265" cy="439864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20725" y="6321425"/>
            <a:ext cx="1039558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/>
              <a:t>https://www.datanovia.com/en/blog/gganimate-how-to-create-plots-with-beautiful-animation-in-r/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39474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Survival plot (Kaplan-Meier Curve)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64635" y="1511470"/>
            <a:ext cx="4323715" cy="463296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89255" y="6310630"/>
            <a:ext cx="65697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http://www.sthda.com/english/wiki/survival-analysis-basics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01146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Binning and contour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930" y="2341880"/>
            <a:ext cx="4061460" cy="324929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01930" y="6396355"/>
            <a:ext cx="47117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https://r-charts.com/correlation/hexbin-chart-ggplot2/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750" y="1453515"/>
            <a:ext cx="7522845" cy="25615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0095" y="4224655"/>
            <a:ext cx="2453005" cy="19627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0" y="4244975"/>
            <a:ext cx="2277110" cy="18224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5114290" y="6238240"/>
            <a:ext cx="555942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https://r-charts.com/correlation/contour-plot-ggplot2/</a:t>
            </a:r>
          </a:p>
          <a:p>
            <a:r>
              <a:rPr lang="en-US" sz="1200"/>
              <a:t>https://vincenzocoia.com/post/contour_plots/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contour plot for Gradient Descent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18440" y="5981065"/>
            <a:ext cx="893572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https://medium.com/@jackyfeng530/machine-learning-gradient-descent-8681c40d27c3</a:t>
            </a:r>
          </a:p>
          <a:p>
            <a:r>
              <a:rPr lang="en-US" sz="1400"/>
              <a:t>http://www.adeveloperdiary.com/data-science/how-to-visualize-gradient-descent-using-contour-plot-in-python/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10" y="2017395"/>
            <a:ext cx="4004310" cy="32835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905" y="2093595"/>
            <a:ext cx="7201535" cy="292544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4800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Dotplot</a:t>
            </a:r>
            <a:r>
              <a:rPr lang="en-US" altLang="en-US" sz="48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jitter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9440" y="2121535"/>
            <a:ext cx="4933950" cy="3657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10" y="1929130"/>
            <a:ext cx="3746500" cy="416623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Volcano vs MA (Bland–Altman) plot</a:t>
            </a:r>
            <a:endParaRPr lang="en-US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765" y="2004695"/>
            <a:ext cx="5050155" cy="325755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27330" y="6184265"/>
            <a:ext cx="618109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https://biocorecrg.github.io/CRG_RIntroduction/volcano-plots.html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330" y="1922145"/>
            <a:ext cx="5534025" cy="342328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196330" y="6184265"/>
            <a:ext cx="580707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https://rpkgs.datanovia.com/ggpubr/reference/ggmaplot.html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2034540" y="5648960"/>
            <a:ext cx="67564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http://onetipperday.sterding.com/2012/11/t-test-volcano-plot.html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07615" y="313055"/>
            <a:ext cx="7251065" cy="688975"/>
          </a:xfrm>
          <a:prstGeom prst="rect">
            <a:avLst/>
          </a:prstGeom>
        </p:spPr>
        <p:txBody>
          <a:bodyPr vert="horz" wrap="square" lIns="0" tIns="12678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b="1" spc="145" dirty="0">
                <a:solidFill>
                  <a:srgbClr val="0070C0"/>
                </a:solidFill>
              </a:rPr>
              <a:t>Organization</a:t>
            </a:r>
            <a:r>
              <a:rPr b="1" spc="165" dirty="0">
                <a:solidFill>
                  <a:srgbClr val="0070C0"/>
                </a:solidFill>
              </a:rPr>
              <a:t> </a:t>
            </a:r>
            <a:r>
              <a:rPr b="1" spc="25" dirty="0">
                <a:solidFill>
                  <a:srgbClr val="0070C0"/>
                </a:solidFill>
              </a:rPr>
              <a:t>of</a:t>
            </a:r>
            <a:r>
              <a:rPr b="1" spc="160" dirty="0">
                <a:solidFill>
                  <a:srgbClr val="0070C0"/>
                </a:solidFill>
              </a:rPr>
              <a:t> </a:t>
            </a:r>
            <a:r>
              <a:rPr b="1" spc="180" dirty="0">
                <a:solidFill>
                  <a:srgbClr val="0070C0"/>
                </a:solidFill>
              </a:rPr>
              <a:t>the</a:t>
            </a:r>
            <a:r>
              <a:rPr b="1" spc="160" dirty="0">
                <a:solidFill>
                  <a:srgbClr val="0070C0"/>
                </a:solidFill>
              </a:rPr>
              <a:t> </a:t>
            </a:r>
            <a:r>
              <a:rPr b="1" spc="125" dirty="0">
                <a:solidFill>
                  <a:srgbClr val="0070C0"/>
                </a:solidFill>
              </a:rPr>
              <a:t>lecture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579402" y="992658"/>
            <a:ext cx="7115030" cy="0"/>
          </a:xfrm>
          <a:custGeom>
            <a:avLst/>
            <a:gdLst/>
            <a:ahLst/>
            <a:cxnLst/>
            <a:rect l="l" t="t" r="r" b="b"/>
            <a:pathLst>
              <a:path w="7839709">
                <a:moveTo>
                  <a:pt x="0" y="0"/>
                </a:moveTo>
                <a:lnTo>
                  <a:pt x="7839710" y="0"/>
                </a:lnTo>
              </a:path>
            </a:pathLst>
          </a:custGeom>
          <a:ln w="13120">
            <a:solidFill>
              <a:srgbClr val="00827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7" name="object 7"/>
          <p:cNvSpPr txBox="1"/>
          <p:nvPr/>
        </p:nvSpPr>
        <p:spPr>
          <a:xfrm>
            <a:off x="10519929" y="6715466"/>
            <a:ext cx="161941" cy="156845"/>
          </a:xfrm>
          <a:prstGeom prst="rect">
            <a:avLst/>
          </a:prstGeom>
        </p:spPr>
        <p:txBody>
          <a:bodyPr vert="horz" wrap="square" lIns="0" tIns="11526" rIns="0" bIns="0" rtlCol="0">
            <a:spAutoFit/>
          </a:bodyPr>
          <a:lstStyle/>
          <a:p>
            <a:pPr marL="38100">
              <a:lnSpc>
                <a:spcPts val="1135"/>
              </a:lnSpc>
              <a:spcBef>
                <a:spcPts val="100"/>
              </a:spcBef>
            </a:pPr>
            <a:r>
              <a:rPr sz="910" spc="25" dirty="0">
                <a:solidFill>
                  <a:srgbClr val="00827A"/>
                </a:solidFill>
                <a:latin typeface="Lucida Handwriting"/>
                <a:cs typeface="Lucida Handwriting"/>
              </a:rPr>
              <a:t>1</a:t>
            </a:r>
            <a:endParaRPr sz="910">
              <a:latin typeface="Lucida Handwriting"/>
              <a:cs typeface="Lucida Handwriting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4CC906-AA12-527A-5139-A34480F845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22"/>
          <a:stretch/>
        </p:blipFill>
        <p:spPr>
          <a:xfrm>
            <a:off x="1318335" y="1166270"/>
            <a:ext cx="6385622" cy="5338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4B42A4-DEAE-6754-A39E-49E4EC881EC2}"/>
              </a:ext>
            </a:extLst>
          </p:cNvPr>
          <p:cNvSpPr txBox="1"/>
          <p:nvPr/>
        </p:nvSpPr>
        <p:spPr>
          <a:xfrm>
            <a:off x="6133147" y="6081985"/>
            <a:ext cx="5562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https://github.com/luuloi/Data_Visualization_With_R/</a:t>
            </a: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9217" y="365125"/>
            <a:ext cx="10844583" cy="1325563"/>
          </a:xfrm>
        </p:spPr>
        <p:txBody>
          <a:bodyPr/>
          <a:lstStyle/>
          <a:p>
            <a:r>
              <a:rPr lang="en-US" altLang="en-US" b="1" dirty="0" err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Circos</a:t>
            </a:r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273" t="1878" r="-273" b="1997"/>
          <a:stretch>
            <a:fillRect/>
          </a:stretch>
        </p:blipFill>
        <p:spPr>
          <a:xfrm>
            <a:off x="5650230" y="373380"/>
            <a:ext cx="6271260" cy="611187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67640" y="6485255"/>
            <a:ext cx="563753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https://bmcbioinformatics.biomedcentral.com/articles/10.1186/1471-2105-14-244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30" y="1848485"/>
            <a:ext cx="4695190" cy="417576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3D plot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838200" y="6177280"/>
            <a:ext cx="105156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http://www.sthda.com/english/wiki/impressive-package-for-3d-and-4d-graph-r-software-and-data-visualization</a:t>
            </a:r>
          </a:p>
          <a:p>
            <a:r>
              <a:rPr lang="en-US" sz="1200"/>
              <a:t>https://stackoverflow.com/questions/43330727/how-to-plot-three-dimension-data-or-four-dimension-data-to-filled-contour-plot-o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1880" y="1568450"/>
            <a:ext cx="43516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580" y="2063115"/>
            <a:ext cx="4312920" cy="3228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 Views for Visual Exploration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100" y="1825625"/>
            <a:ext cx="652716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Linked Views for Visual Exploration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53"/>
          <a:stretch/>
        </p:blipFill>
        <p:spPr>
          <a:xfrm>
            <a:off x="2792095" y="1867128"/>
            <a:ext cx="6606540" cy="43101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 Cell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rcRect l="7401" t="12874" r="56308" b="17080"/>
          <a:stretch>
            <a:fillRect/>
          </a:stretch>
        </p:blipFill>
        <p:spPr>
          <a:xfrm>
            <a:off x="4833620" y="2333625"/>
            <a:ext cx="3392805" cy="2694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rcRect l="4601" r="57408" b="15312"/>
          <a:stretch>
            <a:fillRect/>
          </a:stretch>
        </p:blipFill>
        <p:spPr>
          <a:xfrm>
            <a:off x="8752840" y="2333625"/>
            <a:ext cx="2767330" cy="253873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444500" y="6202045"/>
            <a:ext cx="40398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https://github.com/svalvaro/drawCell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rcRect l="1469" t="1020" r="52060" b="15806"/>
          <a:stretch>
            <a:fillRect/>
          </a:stretch>
        </p:blipFill>
        <p:spPr>
          <a:xfrm>
            <a:off x="622300" y="2333625"/>
            <a:ext cx="3684905" cy="2713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spc="15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Visualizing Images in pathology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5000" y="1773555"/>
            <a:ext cx="4366895" cy="288734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33680" y="4970780"/>
            <a:ext cx="555180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/>
            <a:r>
              <a:rPr lang="en-US"/>
              <a:t>Different digital images of the same region on a glass slide photographed at the same magnification by six different pathologists, each using similar microscopes and the same attached digital cameras (HER-2/neu immunohistochemical stain)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2255" y="1793240"/>
            <a:ext cx="4447540" cy="2867660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6490970" y="4970780"/>
            <a:ext cx="469011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Whole slide images help create a “virtual multiheaded microscope” that supports interactive education (Image courtesy of BioImagene)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185025" y="6396355"/>
            <a:ext cx="476885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/>
              <a:t>https://www.ncbi.nlm.nih.gov/pmc/articles/PMC2941968/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Inkscape for scientists</a:t>
            </a:r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Making a data figure for a publication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3425" y="1825625"/>
            <a:ext cx="8184515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Visualize Data?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5005" y="1833880"/>
            <a:ext cx="473265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3775" y="1850390"/>
            <a:ext cx="4707255" cy="431736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 We Visualize Data?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7930" y="1691005"/>
            <a:ext cx="9640570" cy="435165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Data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46705" y="1530350"/>
            <a:ext cx="6498590" cy="46088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838200" y="6290945"/>
            <a:ext cx="10416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“Anscombe’s Quartet”—in </a:t>
            </a:r>
            <a:r>
              <a:rPr lang="en-US" altLang="en-US"/>
              <a:t>the </a:t>
            </a:r>
            <a:r>
              <a:rPr lang="en-US"/>
              <a:t>paper “Graphs in Statistical Analysis” in 1973.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/>
        </p:nvSpPr>
        <p:spPr>
          <a:xfrm>
            <a:off x="1134903" y="427100"/>
            <a:ext cx="9858694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250" b="0" i="0">
                <a:solidFill>
                  <a:srgbClr val="00827A"/>
                </a:solidFill>
                <a:latin typeface="PMingLiU"/>
                <a:ea typeface="+mj-ea"/>
                <a:cs typeface="PMingLiU"/>
              </a:defRPr>
            </a:lvl1pPr>
          </a:lstStyle>
          <a:p>
            <a:pPr algn="ctr"/>
            <a:r>
              <a:rPr lang="en-US" altLang="en-US" sz="32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Books, slides, exercises and solutions to exercises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2005" y="1442720"/>
            <a:ext cx="2872105" cy="435165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1021715" y="6087110"/>
            <a:ext cx="24320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 dirty="0">
                <a:latin typeface="Times New Roman" panose="02020603050405020304" charset="0"/>
                <a:cs typeface="Times New Roman" panose="02020603050405020304" charset="0"/>
              </a:rPr>
              <a:t>https://ggplot2-book.org/index.html</a:t>
            </a:r>
          </a:p>
          <a:p>
            <a:pPr algn="ctr"/>
            <a:r>
              <a:rPr lang="en-US" altLang="en-US" sz="1200" dirty="0">
                <a:latin typeface="Times New Roman" panose="02020603050405020304" charset="0"/>
                <a:cs typeface="Times New Roman" panose="02020603050405020304" charset="0"/>
              </a:rPr>
              <a:t>(GGP)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2165" y="1442085"/>
            <a:ext cx="2884170" cy="4384040"/>
          </a:xfrm>
          <a:prstGeom prst="rect">
            <a:avLst/>
          </a:prstGeom>
        </p:spPr>
      </p:pic>
      <p:sp>
        <p:nvSpPr>
          <p:cNvPr id="8" name="Text Box 7"/>
          <p:cNvSpPr txBox="1"/>
          <p:nvPr/>
        </p:nvSpPr>
        <p:spPr>
          <a:xfrm>
            <a:off x="4079240" y="6062345"/>
            <a:ext cx="385445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>
                <a:latin typeface="Times New Roman" panose="02020603050405020304" charset="0"/>
                <a:cs typeface="Times New Roman" panose="02020603050405020304" charset="0"/>
              </a:rPr>
              <a:t>https://link.springer.com/book/10.1007/978-3-540-33037-0</a:t>
            </a:r>
          </a:p>
          <a:p>
            <a:pPr algn="ctr"/>
            <a:r>
              <a:rPr lang="en-US" altLang="en-US" sz="1200">
                <a:latin typeface="Times New Roman" panose="02020603050405020304" charset="0"/>
                <a:cs typeface="Times New Roman" panose="02020603050405020304" charset="0"/>
              </a:rPr>
              <a:t>(HDV)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7870" y="1489710"/>
            <a:ext cx="3330575" cy="433641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8357870" y="5922010"/>
            <a:ext cx="338645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>
                <a:latin typeface="Times New Roman" panose="02020603050405020304" charset="0"/>
                <a:cs typeface="Times New Roman" panose="02020603050405020304" charset="0"/>
              </a:rPr>
              <a:t>https://www.iaacblog.com/programs/books-about-data-visualization/</a:t>
            </a:r>
          </a:p>
          <a:p>
            <a:pPr algn="ctr"/>
            <a:r>
              <a:rPr lang="en-US" altLang="en-US" sz="1400">
                <a:latin typeface="Times New Roman" panose="02020603050405020304" charset="0"/>
                <a:cs typeface="Times New Roman" panose="02020603050405020304" charset="0"/>
              </a:rPr>
              <a:t>(VD)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8616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Discover the trends of data</a:t>
            </a:r>
            <a:endParaRPr lang="en-US" alt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92692" y="1399734"/>
            <a:ext cx="7606615" cy="520812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Neural network Interpretable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48280" y="1991360"/>
            <a:ext cx="7152640" cy="389953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Neural network Interpretable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294"/>
          <a:stretch/>
        </p:blipFill>
        <p:spPr>
          <a:xfrm>
            <a:off x="1875155" y="1825626"/>
            <a:ext cx="8441055" cy="420832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Neural network Interpretable</a:t>
            </a:r>
            <a:endParaRPr lang="en-US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4020" y="2062480"/>
            <a:ext cx="5206365" cy="25438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9010" y="2000250"/>
            <a:ext cx="5692140" cy="260604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414020" y="5920740"/>
            <a:ext cx="82581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https://www.youtube.com/watch?v=BR9h47Jtqyw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sz="66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 Boundary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0835" y="1900555"/>
            <a:ext cx="11530965" cy="3843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19075" y="6245860"/>
            <a:ext cx="944626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https://scikit-learn.org/stable/auto_examples/classification/plot_classifier_comparison.html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61695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Presenting a hypothesis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39900" y="1595120"/>
            <a:ext cx="8583295" cy="465010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287020" y="6245225"/>
            <a:ext cx="3235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10.1016/j.celrep.2021.109722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170" y="365126"/>
            <a:ext cx="10515600" cy="702588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Summary scientific facts 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09165" y="1554480"/>
            <a:ext cx="7636510" cy="47758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25730" y="6457950"/>
            <a:ext cx="5118735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200"/>
              <a:t>https://doi.org/10.1038/s41576-021-00438-5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58820" y="926465"/>
            <a:ext cx="5819140" cy="581914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3538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Graphical abstract 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287020" y="6245225"/>
            <a:ext cx="32353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10.1016/j.celrep.2021.109722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>
            <a:spLocks noGrp="1"/>
          </p:cNvSpPr>
          <p:nvPr>
            <p:ph type="title"/>
          </p:nvPr>
        </p:nvSpPr>
        <p:spPr>
          <a:xfrm>
            <a:off x="839081" y="151271"/>
            <a:ext cx="10627816" cy="1037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ctr"/>
            <a:r>
              <a:rPr lang="e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Rapid </a:t>
            </a:r>
            <a:r>
              <a:rPr lang="en" sz="32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vitro </a:t>
            </a:r>
            <a:r>
              <a:rPr lang="e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evolution of flucytosine resistance in </a:t>
            </a:r>
            <a:r>
              <a:rPr lang="en" sz="3200" b="1" i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Candida auris</a:t>
            </a:r>
            <a:endParaRPr sz="3200" b="1" i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EA8F46-0222-0022-8EC0-2E01E7A5C9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7984"/>
            <a:ext cx="12192000" cy="4002033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2A783BB9-6E5B-88B1-4FAF-81375ACB4046}"/>
              </a:ext>
            </a:extLst>
          </p:cNvPr>
          <p:cNvSpPr/>
          <p:nvPr/>
        </p:nvSpPr>
        <p:spPr>
          <a:xfrm>
            <a:off x="2188144" y="2752825"/>
            <a:ext cx="558265" cy="5069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038D2292-64CD-A02E-93AF-D4B0106A1A58}"/>
              </a:ext>
            </a:extLst>
          </p:cNvPr>
          <p:cNvSpPr/>
          <p:nvPr/>
        </p:nvSpPr>
        <p:spPr>
          <a:xfrm>
            <a:off x="5333342" y="2869885"/>
            <a:ext cx="558265" cy="50693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latin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132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Reference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7500"/>
          </a:bodyPr>
          <a:lstStyle/>
          <a:p>
            <a:r>
              <a:rPr lang="en-US" altLang="en-US"/>
              <a:t>Data visualization</a:t>
            </a:r>
          </a:p>
          <a:p>
            <a:pPr lvl="1"/>
            <a:r>
              <a:rPr lang="en-US" altLang="en-US"/>
              <a:t>https://www.youtube.com/watch?v=3X3cjEqaPro&amp;list=PLZo40sVmw_4My97tv62aDITkOxOaJup7X&amp;index=1</a:t>
            </a:r>
          </a:p>
          <a:p>
            <a:pPr lvl="1"/>
            <a:r>
              <a:rPr lang="en-US" altLang="en-US"/>
              <a:t>https://www.youtube.com/watch?v=Khj94kaJjWo&amp;list=PLg91P4KVeUZbg28jiPq_qTgTCf6xQya-e</a:t>
            </a:r>
          </a:p>
          <a:p>
            <a:pPr marL="457200" lvl="1" indent="0">
              <a:buNone/>
            </a:pPr>
            <a:r>
              <a:rPr lang="en-US" altLang="en-US"/>
              <a:t>  (https://sas.uwaterloo.ca/~rwoldfor/courses/DataVisualization/Slides/2020/)</a:t>
            </a:r>
          </a:p>
          <a:p>
            <a:pPr lvl="1"/>
            <a:r>
              <a:rPr lang="en-US" altLang="en-US"/>
              <a:t>https://curran.github.io/dataviz-course-archive/</a:t>
            </a:r>
          </a:p>
          <a:p>
            <a:r>
              <a:rPr lang="en-US" altLang="en-US"/>
              <a:t>Machine learning visualization</a:t>
            </a:r>
          </a:p>
          <a:p>
            <a:pPr lvl="1"/>
            <a:r>
              <a:rPr lang="en-US" altLang="en-US"/>
              <a:t>https://goodekat.github.io/presentations/2020-isugg-iml/slides.html#1</a:t>
            </a:r>
          </a:p>
          <a:p>
            <a:pPr lvl="1"/>
            <a:r>
              <a:rPr lang="en-US" altLang="en-US"/>
              <a:t>https://medium.com/analytics-vidhya/awesome-machine-learning-visualizations-5208f1617ec5</a:t>
            </a:r>
          </a:p>
          <a:p>
            <a:endParaRPr lang="en-US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938307" y="156377"/>
            <a:ext cx="8074447" cy="689910"/>
          </a:xfrm>
          <a:prstGeom prst="rect">
            <a:avLst/>
          </a:prstGeom>
        </p:spPr>
        <p:txBody>
          <a:bodyPr vert="horz" wrap="square" lIns="0" tIns="12678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10"/>
              </a:spcBef>
            </a:pPr>
            <a:r>
              <a:rPr b="1" spc="19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Roadmap</a:t>
            </a:r>
            <a:r>
              <a:rPr b="1" spc="155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25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  <a:r>
              <a:rPr b="1" spc="155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8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b="1" spc="18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oday</a:t>
            </a:r>
            <a:r>
              <a:rPr b="1" spc="14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b="1" spc="125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lecture</a:t>
            </a:r>
          </a:p>
        </p:txBody>
      </p:sp>
      <p:sp>
        <p:nvSpPr>
          <p:cNvPr id="3" name="object 3"/>
          <p:cNvSpPr/>
          <p:nvPr/>
        </p:nvSpPr>
        <p:spPr>
          <a:xfrm>
            <a:off x="2579402" y="992658"/>
            <a:ext cx="7115030" cy="0"/>
          </a:xfrm>
          <a:custGeom>
            <a:avLst/>
            <a:gdLst/>
            <a:ahLst/>
            <a:cxnLst/>
            <a:rect l="l" t="t" r="r" b="b"/>
            <a:pathLst>
              <a:path w="7839709">
                <a:moveTo>
                  <a:pt x="0" y="0"/>
                </a:moveTo>
                <a:lnTo>
                  <a:pt x="7839710" y="0"/>
                </a:lnTo>
              </a:path>
            </a:pathLst>
          </a:custGeom>
          <a:ln w="13120">
            <a:solidFill>
              <a:srgbClr val="00827A"/>
            </a:solidFill>
          </a:ln>
        </p:spPr>
        <p:txBody>
          <a:bodyPr wrap="square" lIns="0" tIns="0" rIns="0" bIns="0" rtlCol="0"/>
          <a:lstStyle/>
          <a:p>
            <a:endParaRPr sz="1635"/>
          </a:p>
        </p:txBody>
      </p:sp>
      <p:sp>
        <p:nvSpPr>
          <p:cNvPr id="6" name="object 6"/>
          <p:cNvSpPr txBox="1"/>
          <p:nvPr/>
        </p:nvSpPr>
        <p:spPr>
          <a:xfrm>
            <a:off x="770890" y="1760855"/>
            <a:ext cx="10650220" cy="3089910"/>
          </a:xfrm>
          <a:prstGeom prst="rect">
            <a:avLst/>
          </a:prstGeom>
        </p:spPr>
        <p:txBody>
          <a:bodyPr vert="horz" wrap="square" lIns="0" tIns="171738" rIns="0" bIns="0" rtlCol="0">
            <a:spAutoFit/>
          </a:bodyPr>
          <a:lstStyle/>
          <a:p>
            <a:pPr marL="300355" indent="-288290">
              <a:lnSpc>
                <a:spcPct val="100000"/>
              </a:lnSpc>
              <a:spcBef>
                <a:spcPts val="1490"/>
              </a:spcBef>
              <a:buClr>
                <a:srgbClr val="00827A"/>
              </a:buClr>
              <a:buFont typeface="Lucida Sans Unicode"/>
              <a:buChar char="•"/>
              <a:tabLst>
                <a:tab pos="300355" algn="l"/>
                <a:tab pos="300990" algn="l"/>
              </a:tabLst>
            </a:pPr>
            <a:r>
              <a:rPr lang="en-US" sz="2800" spc="155" dirty="0">
                <a:latin typeface="Arial" panose="020B0604020202020204" pitchFamily="34" charset="0"/>
                <a:cs typeface="Arial" panose="020B0604020202020204" pitchFamily="34" charset="0"/>
              </a:rPr>
              <a:t>Overview of basic plots</a:t>
            </a:r>
            <a:endParaRPr sz="2800" spc="12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355" indent="-288290">
              <a:lnSpc>
                <a:spcPct val="100000"/>
              </a:lnSpc>
              <a:spcBef>
                <a:spcPts val="1490"/>
              </a:spcBef>
              <a:buClr>
                <a:srgbClr val="00827A"/>
              </a:buClr>
              <a:buFont typeface="Lucida Sans Unicode"/>
              <a:buChar char="•"/>
              <a:tabLst>
                <a:tab pos="300355" algn="l"/>
                <a:tab pos="300990" algn="l"/>
              </a:tabLst>
            </a:pPr>
            <a:r>
              <a:rPr lang="en-US" altLang="en-US" sz="2800" spc="150" dirty="0">
                <a:latin typeface="Arial" panose="020B0604020202020204" pitchFamily="34" charset="0"/>
                <a:cs typeface="Arial" panose="020B0604020202020204" pitchFamily="34" charset="0"/>
              </a:rPr>
              <a:t>Types of plots</a:t>
            </a:r>
          </a:p>
          <a:p>
            <a:pPr marL="300355" indent="-288290">
              <a:lnSpc>
                <a:spcPct val="100000"/>
              </a:lnSpc>
              <a:spcBef>
                <a:spcPts val="1490"/>
              </a:spcBef>
              <a:buClr>
                <a:srgbClr val="00827A"/>
              </a:buClr>
              <a:buFont typeface="Lucida Sans Unicode"/>
              <a:buChar char="•"/>
              <a:tabLst>
                <a:tab pos="300355" algn="l"/>
                <a:tab pos="300990" algn="l"/>
              </a:tabLst>
            </a:pPr>
            <a:r>
              <a:rPr lang="en-US" altLang="en-US" sz="2800" spc="150" dirty="0">
                <a:latin typeface="Arial" panose="020B0604020202020204" pitchFamily="34" charset="0"/>
                <a:cs typeface="Arial" panose="020B0604020202020204" pitchFamily="34" charset="0"/>
              </a:rPr>
              <a:t>Visualizing Images in pathology</a:t>
            </a:r>
          </a:p>
          <a:p>
            <a:pPr marL="300355" indent="-288290">
              <a:lnSpc>
                <a:spcPct val="100000"/>
              </a:lnSpc>
              <a:spcBef>
                <a:spcPts val="1490"/>
              </a:spcBef>
              <a:buClr>
                <a:srgbClr val="00827A"/>
              </a:buClr>
              <a:buFont typeface="Lucida Sans Unicode"/>
              <a:buChar char="•"/>
              <a:tabLst>
                <a:tab pos="300355" algn="l"/>
                <a:tab pos="300990" algn="l"/>
              </a:tabLst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Why Do We Visualize Data?</a:t>
            </a:r>
            <a:endParaRPr lang="en-US" altLang="en-US" sz="2800" spc="1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00355" indent="-288290">
              <a:lnSpc>
                <a:spcPct val="100000"/>
              </a:lnSpc>
              <a:spcBef>
                <a:spcPts val="1490"/>
              </a:spcBef>
              <a:buClr>
                <a:srgbClr val="00827A"/>
              </a:buClr>
              <a:buFont typeface="Lucida Sans Unicode"/>
              <a:buChar char="•"/>
              <a:tabLst>
                <a:tab pos="300355" algn="l"/>
                <a:tab pos="300990" algn="l"/>
              </a:tabLst>
            </a:pPr>
            <a:r>
              <a:rPr lang="en-US" altLang="en-US" sz="2800" spc="150" dirty="0">
                <a:latin typeface="Arial" panose="020B0604020202020204" pitchFamily="34" charset="0"/>
                <a:cs typeface="Arial" panose="020B0604020202020204" pitchFamily="34" charset="0"/>
              </a:rPr>
              <a:t>Student Projects</a:t>
            </a:r>
          </a:p>
        </p:txBody>
      </p:sp>
    </p:spTree>
  </p:cSld>
  <p:clrMapOvr>
    <a:masterClrMapping/>
  </p:clrMapOvr>
  <p:transition>
    <p:cut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2"/>
          <p:cNvSpPr txBox="1">
            <a:spLocks noGrp="1"/>
          </p:cNvSpPr>
          <p:nvPr>
            <p:ph type="title"/>
          </p:nvPr>
        </p:nvSpPr>
        <p:spPr>
          <a:xfrm>
            <a:off x="415600" y="2322367"/>
            <a:ext cx="11360800" cy="148282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 sz="5333" b="1" dirty="0">
                <a:solidFill>
                  <a:srgbClr val="0070C0"/>
                </a:solidFill>
              </a:rPr>
              <a:t>Thank you for your listening</a:t>
            </a:r>
            <a:br>
              <a:rPr lang="en" sz="5333" b="1" dirty="0">
                <a:solidFill>
                  <a:srgbClr val="0070C0"/>
                </a:solidFill>
              </a:rPr>
            </a:br>
            <a:r>
              <a:rPr lang="en" sz="5333" b="1" dirty="0">
                <a:solidFill>
                  <a:srgbClr val="0070C0"/>
                </a:solidFill>
              </a:rPr>
              <a:t>Q &amp; A</a:t>
            </a:r>
            <a:endParaRPr sz="5333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37750"/>
            <a:ext cx="10515600" cy="664259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sym typeface="+mn-ea"/>
              </a:rPr>
              <a:t>Basic Plots</a:t>
            </a:r>
            <a:endParaRPr lang="en-US" altLang="en-US" b="1" dirty="0">
              <a:solidFill>
                <a:srgbClr val="0070C0"/>
              </a:solidFill>
            </a:endParaRPr>
          </a:p>
        </p:txBody>
      </p:sp>
      <p:sp>
        <p:nvSpPr>
          <p:cNvPr id="4" name="Content Placeholder 2"/>
          <p:cNvSpPr>
            <a:spLocks noGrp="1"/>
          </p:cNvSpPr>
          <p:nvPr/>
        </p:nvSpPr>
        <p:spPr>
          <a:xfrm>
            <a:off x="585107" y="1657520"/>
            <a:ext cx="6258560" cy="4613910"/>
          </a:xfrm>
          <a:prstGeom prst="rect">
            <a:avLst/>
          </a:prstGeom>
        </p:spPr>
        <p:txBody>
          <a:bodyPr vert="horz" lIns="91440" tIns="45720" rIns="91440" bIns="45720" rtlCol="0">
            <a:normAutofit fontScale="97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Table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Bar/pie/waterfall plot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Boxplot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Histogram/density/violin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Variant of boxplot/histogram/density/violin/cloud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Parallel plot and its variants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Heatmap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Dendogram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Venn diagram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Upset plot</a:t>
            </a:r>
          </a:p>
          <a:p>
            <a:pPr marL="457200" lvl="0" indent="-457200">
              <a:buFont typeface="+mj-lt"/>
              <a:buAutoNum type="arabicPeriod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Forest plot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063377" y="1509684"/>
            <a:ext cx="4978400" cy="485972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Survival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Volcano and MA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Scatter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Dot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Time series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Spatial/ Map/Location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Hexabin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/contour plot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ROC curve</a:t>
            </a:r>
            <a:endParaRPr lang="en-US" alt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RMSE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Circos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Hexanbin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Maths</a:t>
            </a: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plot</a:t>
            </a:r>
          </a:p>
          <a:p>
            <a:pPr marL="457200" lvl="0" indent="-457200">
              <a:lnSpc>
                <a:spcPct val="120000"/>
              </a:lnSpc>
              <a:buFont typeface="+mj-lt"/>
              <a:buAutoNum type="arabicPeriod" startAt="12"/>
            </a:pPr>
            <a:r>
              <a:rPr lang="en-US" altLang="en-US" sz="2000" dirty="0">
                <a:latin typeface="Arial" panose="020B0604020202020204" pitchFamily="34" charset="0"/>
                <a:cs typeface="Arial" panose="020B0604020202020204" pitchFamily="34" charset="0"/>
              </a:rPr>
              <a:t>Radar plot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916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Pie + Bar + water fall + time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250" y="1616075"/>
            <a:ext cx="5034915" cy="43516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9023985" y="6369685"/>
            <a:ext cx="2840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10.1093/annonc/mdw656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680" y="1318895"/>
            <a:ext cx="2426335" cy="242633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530" y="3858260"/>
            <a:ext cx="4394835" cy="25114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40916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Boxplot and Histogram</a:t>
            </a:r>
          </a:p>
        </p:txBody>
      </p:sp>
      <p:sp>
        <p:nvSpPr>
          <p:cNvPr id="5" name="Text Box 4"/>
          <p:cNvSpPr txBox="1"/>
          <p:nvPr/>
        </p:nvSpPr>
        <p:spPr>
          <a:xfrm>
            <a:off x="9023985" y="6369685"/>
            <a:ext cx="28409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10.1093/annonc/mdw656</a:t>
            </a:r>
          </a:p>
        </p:txBody>
      </p:sp>
      <p:pic>
        <p:nvPicPr>
          <p:cNvPr id="1026" name="Picture 2" descr="ggplot2 histogram plot : Quick start guide - R software and data  visualization - Easy Guides - Wiki - STHDA">
            <a:extLst>
              <a:ext uri="{FF2B5EF4-FFF2-40B4-BE49-F238E27FC236}">
                <a16:creationId xmlns:a16="http://schemas.microsoft.com/office/drawing/2014/main" id="{D766D934-26C6-5EA8-7972-2F292A4436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6163" y="1625024"/>
            <a:ext cx="4829346" cy="4225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gplot2 box plot : Quick start guide - R software and data visualization -  Easy Guides - Wiki - STHDA">
            <a:extLst>
              <a:ext uri="{FF2B5EF4-FFF2-40B4-BE49-F238E27FC236}">
                <a16:creationId xmlns:a16="http://schemas.microsoft.com/office/drawing/2014/main" id="{F4F5151A-C580-88AB-27DB-BCE47A003A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448" y="1824694"/>
            <a:ext cx="4572000" cy="3657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0379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79244"/>
          </a:xfrm>
        </p:spPr>
        <p:txBody>
          <a:bodyPr/>
          <a:lstStyle/>
          <a:p>
            <a:pPr algn="ctr"/>
            <a:r>
              <a:rPr lang="en-US" alt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Map and location plots </a:t>
            </a:r>
          </a:p>
        </p:txBody>
      </p:sp>
      <p:sp>
        <p:nvSpPr>
          <p:cNvPr id="4" name="Text Box 3"/>
          <p:cNvSpPr txBox="1"/>
          <p:nvPr/>
        </p:nvSpPr>
        <p:spPr>
          <a:xfrm>
            <a:off x="307340" y="6354445"/>
            <a:ext cx="3984625" cy="30777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400" dirty="0"/>
              <a:t>https://rpubs.com/nguyet/647153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2105" y="1608455"/>
            <a:ext cx="3293745" cy="435165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0430" y="1473835"/>
            <a:ext cx="4980940" cy="44100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207000" y="6411595"/>
            <a:ext cx="65278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000"/>
              <a:t>https://stackoverflow.com/questions/26914616/r-how-to-add-border-countries-to-a-country-spatialpolygons-map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54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Radar plot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67580" y="663575"/>
            <a:ext cx="5304155" cy="530415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397510" y="6215380"/>
            <a:ext cx="105968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/>
              <a:t>https://www.datanovia.com/en/blog/beautiful-radar-chart-in-r-using-fmsb-and-ggplot-packages/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1250</Words>
  <Application>Microsoft Office PowerPoint</Application>
  <PresentationFormat>Widescreen</PresentationFormat>
  <Paragraphs>128</Paragraphs>
  <Slides>40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7" baseType="lpstr">
      <vt:lpstr>Arial</vt:lpstr>
      <vt:lpstr>Calibri</vt:lpstr>
      <vt:lpstr>Calibri Light</vt:lpstr>
      <vt:lpstr>Lucida Handwriting</vt:lpstr>
      <vt:lpstr>Lucida Sans Unicode</vt:lpstr>
      <vt:lpstr>Times New Roman</vt:lpstr>
      <vt:lpstr>Office Theme</vt:lpstr>
      <vt:lpstr>Data visualization (Trực quan hóa dữ liệu)  Lecture 1: Introduction</vt:lpstr>
      <vt:lpstr>Organization of the lecture</vt:lpstr>
      <vt:lpstr>PowerPoint Presentation</vt:lpstr>
      <vt:lpstr>Roadmap of today lecture</vt:lpstr>
      <vt:lpstr>Basic Plots</vt:lpstr>
      <vt:lpstr>Pie + Bar + water fall + time plot</vt:lpstr>
      <vt:lpstr>Boxplot and Histogram</vt:lpstr>
      <vt:lpstr>Map and location plots </vt:lpstr>
      <vt:lpstr>Radar plot</vt:lpstr>
      <vt:lpstr>Forest plot vs matrix plot</vt:lpstr>
      <vt:lpstr>In vitro evolution of 5FC resistance in C. auris</vt:lpstr>
      <vt:lpstr>Dashboard with Tyk/Tableau</vt:lpstr>
      <vt:lpstr>Data visualization for machine learning</vt:lpstr>
      <vt:lpstr>Amination plot </vt:lpstr>
      <vt:lpstr>Survival plot (Kaplan-Meier Curve)</vt:lpstr>
      <vt:lpstr>Binning and contour plot</vt:lpstr>
      <vt:lpstr>3D contour plot for Gradient Descent</vt:lpstr>
      <vt:lpstr>Dotplot and jitter plot</vt:lpstr>
      <vt:lpstr>Volcano vs MA (Bland–Altman) plot</vt:lpstr>
      <vt:lpstr>Circos plot</vt:lpstr>
      <vt:lpstr>3D plot</vt:lpstr>
      <vt:lpstr>Linked Views for Visual Exploration</vt:lpstr>
      <vt:lpstr>Linked Views for Visual Exploration</vt:lpstr>
      <vt:lpstr>Draw Cell</vt:lpstr>
      <vt:lpstr>Visualizing Images in pathology</vt:lpstr>
      <vt:lpstr>Inkscape for scientists: Making a data figure for a publication</vt:lpstr>
      <vt:lpstr>Why Do We Visualize Data?</vt:lpstr>
      <vt:lpstr>Why Do We Visualize Data?</vt:lpstr>
      <vt:lpstr>Explore Data </vt:lpstr>
      <vt:lpstr>Discover the trends of data</vt:lpstr>
      <vt:lpstr>Neural network Interpretable</vt:lpstr>
      <vt:lpstr>Neural network Interpretable</vt:lpstr>
      <vt:lpstr>Neural network Interpretable</vt:lpstr>
      <vt:lpstr>Decision Boundary</vt:lpstr>
      <vt:lpstr>Presenting a hypothesis </vt:lpstr>
      <vt:lpstr>Summary scientific facts </vt:lpstr>
      <vt:lpstr>Graphical abstract </vt:lpstr>
      <vt:lpstr>Rapid in vitro evolution of flucytosine resistance in Candida auris</vt:lpstr>
      <vt:lpstr>Reference</vt:lpstr>
      <vt:lpstr>Thank you for your listening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phuluu</dc:creator>
  <cp:lastModifiedBy>Luu Loi</cp:lastModifiedBy>
  <cp:revision>376</cp:revision>
  <dcterms:created xsi:type="dcterms:W3CDTF">2022-01-12T01:28:29Z</dcterms:created>
  <dcterms:modified xsi:type="dcterms:W3CDTF">2025-11-19T06:00:40Z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1033-10.1.0.6757</vt:lpwstr>
  </property>
</Properties>
</file>